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</p:sldIdLst>
  <p:sldSz cx="18288000" cy="10287000"/>
  <p:notesSz cx="6858000" cy="9144000"/>
  <p:embeddedFontLst>
    <p:embeddedFont>
      <p:font typeface="Glacial Indifference" charset="1" panose="00000000000000000000"/>
      <p:regular r:id="rId27"/>
    </p:embeddedFont>
    <p:embeddedFont>
      <p:font typeface="The Seasons" charset="1" panose="00000000000000000000"/>
      <p:regular r:id="rId28"/>
    </p:embeddedFont>
    <p:embeddedFont>
      <p:font typeface="Glacial Indifference Bold" charset="1" panose="00000800000000000000"/>
      <p:regular r:id="rId29"/>
    </p:embeddedFont>
    <p:embeddedFont>
      <p:font typeface="Montserrat Bold" charset="1" panose="00000800000000000000"/>
      <p:regular r:id="rId30"/>
    </p:embeddedFont>
    <p:embeddedFont>
      <p:font typeface="Pacifico" charset="1" panose="00000500000000000000"/>
      <p:regular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30" Target="fonts/font30.fntdata" Type="http://schemas.openxmlformats.org/officeDocument/2006/relationships/font"/><Relationship Id="rId31" Target="fonts/font31.fntdata" Type="http://schemas.openxmlformats.org/officeDocument/2006/relationships/font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../media/image7.png" Type="http://schemas.openxmlformats.org/officeDocument/2006/relationships/image"/><Relationship Id="rId5" Target="../media/image8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0.svg" Type="http://schemas.openxmlformats.org/officeDocument/2006/relationships/image"/><Relationship Id="rId11" Target="../media/image21.png" Type="http://schemas.openxmlformats.org/officeDocument/2006/relationships/image"/><Relationship Id="rId12" Target="../media/image22.svg" Type="http://schemas.openxmlformats.org/officeDocument/2006/relationships/image"/><Relationship Id="rId13" Target="../media/image23.png" Type="http://schemas.openxmlformats.org/officeDocument/2006/relationships/image"/><Relationship Id="rId14" Target="../media/image24.svg" Type="http://schemas.openxmlformats.org/officeDocument/2006/relationships/image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14.png" Type="http://schemas.openxmlformats.org/officeDocument/2006/relationships/image"/><Relationship Id="rId5" Target="../media/image15.png" Type="http://schemas.openxmlformats.org/officeDocument/2006/relationships/image"/><Relationship Id="rId6" Target="../media/image16.svg" Type="http://schemas.openxmlformats.org/officeDocument/2006/relationships/image"/><Relationship Id="rId7" Target="../media/image17.png" Type="http://schemas.openxmlformats.org/officeDocument/2006/relationships/image"/><Relationship Id="rId8" Target="../media/image18.svg" Type="http://schemas.openxmlformats.org/officeDocument/2006/relationships/image"/><Relationship Id="rId9" Target="../media/image19.pn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4074583" y="-4090875"/>
            <a:ext cx="9372267" cy="19611418"/>
            <a:chOff x="0" y="0"/>
            <a:chExt cx="3580395" cy="749195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580395" cy="7491956"/>
            </a:xfrm>
            <a:custGeom>
              <a:avLst/>
              <a:gdLst/>
              <a:ahLst/>
              <a:cxnLst/>
              <a:rect r="r" b="b" t="t" l="l"/>
              <a:pathLst>
                <a:path h="7491956" w="3580395">
                  <a:moveTo>
                    <a:pt x="0" y="0"/>
                  </a:moveTo>
                  <a:lnTo>
                    <a:pt x="3580395" y="0"/>
                  </a:lnTo>
                  <a:lnTo>
                    <a:pt x="3580395" y="7491956"/>
                  </a:lnTo>
                  <a:lnTo>
                    <a:pt x="0" y="7491956"/>
                  </a:lnTo>
                  <a:close/>
                </a:path>
              </a:pathLst>
            </a:custGeom>
            <a:solidFill>
              <a:srgbClr val="00AEEF">
                <a:alpha val="17647"/>
              </a:srgbClr>
            </a:solidFill>
          </p:spPr>
        </p:sp>
      </p:grp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4235174" y="4200190"/>
            <a:ext cx="10116221" cy="10116221"/>
            <a:chOff x="0" y="0"/>
            <a:chExt cx="12700000" cy="12700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496570" y="257810"/>
              <a:ext cx="9375140" cy="12001499"/>
            </a:xfrm>
            <a:custGeom>
              <a:avLst/>
              <a:gdLst/>
              <a:ahLst/>
              <a:cxnLst/>
              <a:rect r="r" b="b" t="t" l="l"/>
              <a:pathLst>
                <a:path h="12001499" w="9375140">
                  <a:moveTo>
                    <a:pt x="0" y="0"/>
                  </a:moveTo>
                  <a:lnTo>
                    <a:pt x="11430" y="11875770"/>
                  </a:lnTo>
                  <a:lnTo>
                    <a:pt x="2875280" y="11813539"/>
                  </a:lnTo>
                  <a:lnTo>
                    <a:pt x="9076690" y="12001499"/>
                  </a:lnTo>
                  <a:lnTo>
                    <a:pt x="9375140" y="63499"/>
                  </a:lnTo>
                </a:path>
              </a:pathLst>
            </a:custGeom>
            <a:blipFill>
              <a:blip r:embed="rId2"/>
              <a:stretch>
                <a:fillRect l="-46070" t="0" r="-4607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5267960" y="579120"/>
              <a:ext cx="7125970" cy="11813540"/>
            </a:xfrm>
            <a:custGeom>
              <a:avLst/>
              <a:gdLst/>
              <a:ahLst/>
              <a:cxnLst/>
              <a:rect r="r" b="b" t="t" l="l"/>
              <a:pathLst>
                <a:path h="11813540" w="7125970">
                  <a:moveTo>
                    <a:pt x="312420" y="62230"/>
                  </a:moveTo>
                  <a:lnTo>
                    <a:pt x="7125970" y="0"/>
                  </a:lnTo>
                  <a:lnTo>
                    <a:pt x="7125970" y="11813540"/>
                  </a:lnTo>
                  <a:lnTo>
                    <a:pt x="0" y="11813540"/>
                  </a:lnTo>
                  <a:lnTo>
                    <a:pt x="342900" y="2062480"/>
                  </a:lnTo>
                  <a:lnTo>
                    <a:pt x="312420" y="62230"/>
                  </a:lnTo>
                  <a:close/>
                </a:path>
              </a:pathLst>
            </a:custGeom>
            <a:blipFill>
              <a:blip r:embed="rId3"/>
              <a:stretch>
                <a:fillRect l="-72679" t="0" r="-76148" b="0"/>
              </a:stretch>
            </a:blipFill>
          </p:spPr>
        </p:sp>
      </p:grpSp>
      <p:sp>
        <p:nvSpPr>
          <p:cNvPr name="TextBox 7" id="7"/>
          <p:cNvSpPr txBox="true"/>
          <p:nvPr/>
        </p:nvSpPr>
        <p:spPr>
          <a:xfrm rot="0">
            <a:off x="4685016" y="2764222"/>
            <a:ext cx="8917967" cy="12128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0100"/>
              </a:lnSpc>
              <a:spcBef>
                <a:spcPct val="0"/>
              </a:spcBef>
            </a:pPr>
            <a:r>
              <a:rPr lang="en-US" sz="6313" spc="31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welkom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127536" y="367858"/>
            <a:ext cx="12032928" cy="24303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44"/>
              </a:lnSpc>
            </a:pPr>
            <a:r>
              <a:rPr lang="en-US" sz="8312" spc="207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TRAINING</a:t>
            </a:r>
          </a:p>
          <a:p>
            <a:pPr algn="ctr" marL="0" indent="0" lvl="0">
              <a:lnSpc>
                <a:spcPts val="9144"/>
              </a:lnSpc>
              <a:spcBef>
                <a:spcPct val="0"/>
              </a:spcBef>
            </a:pPr>
            <a:r>
              <a:rPr lang="en-US" sz="8312" spc="207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VITAAL</a:t>
            </a:r>
            <a:r>
              <a:rPr lang="en-US" sz="8312" spc="207" u="none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 OUDERSCHAP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28750" y="0"/>
            <a:ext cx="15430500" cy="10287000"/>
          </a:xfrm>
          <a:custGeom>
            <a:avLst/>
            <a:gdLst/>
            <a:ahLst/>
            <a:cxnLst/>
            <a:rect r="r" b="b" t="t" l="l"/>
            <a:pathLst>
              <a:path h="10287000" w="15430500">
                <a:moveTo>
                  <a:pt x="0" y="0"/>
                </a:moveTo>
                <a:lnTo>
                  <a:pt x="15430500" y="0"/>
                </a:lnTo>
                <a:lnTo>
                  <a:pt x="154305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3560233" y="-4605225"/>
            <a:ext cx="10400967" cy="19611418"/>
            <a:chOff x="0" y="0"/>
            <a:chExt cx="3973379" cy="749195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973379" cy="7491956"/>
            </a:xfrm>
            <a:custGeom>
              <a:avLst/>
              <a:gdLst/>
              <a:ahLst/>
              <a:cxnLst/>
              <a:rect r="r" b="b" t="t" l="l"/>
              <a:pathLst>
                <a:path h="7491956" w="3973379">
                  <a:moveTo>
                    <a:pt x="0" y="0"/>
                  </a:moveTo>
                  <a:lnTo>
                    <a:pt x="3973379" y="0"/>
                  </a:lnTo>
                  <a:lnTo>
                    <a:pt x="3973379" y="7491956"/>
                  </a:lnTo>
                  <a:lnTo>
                    <a:pt x="0" y="7491956"/>
                  </a:lnTo>
                  <a:close/>
                </a:path>
              </a:pathLst>
            </a:custGeom>
            <a:solidFill>
              <a:srgbClr val="00AEEF">
                <a:alpha val="17647"/>
              </a:srgbClr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3127536" y="1825137"/>
            <a:ext cx="12032928" cy="12727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144"/>
              </a:lnSpc>
              <a:spcBef>
                <a:spcPct val="0"/>
              </a:spcBef>
            </a:pPr>
            <a:r>
              <a:rPr lang="en-US" sz="8312" spc="207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VITAAL</a:t>
            </a:r>
            <a:r>
              <a:rPr lang="en-US" sz="8312" spc="207" u="none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 OUDERSCHAP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221084" y="4402884"/>
            <a:ext cx="13845832" cy="20922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500"/>
              </a:lnSpc>
            </a:pPr>
            <a:r>
              <a:rPr lang="en-US" b="true" sz="5313" spc="26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Wat bracht jou hier vandaag?</a:t>
            </a:r>
          </a:p>
          <a:p>
            <a:pPr algn="ctr" marL="0" indent="0" lvl="0">
              <a:lnSpc>
                <a:spcPts val="8500"/>
              </a:lnSpc>
              <a:spcBef>
                <a:spcPct val="0"/>
              </a:spcBef>
            </a:pPr>
            <a:r>
              <a:rPr lang="en-US" sz="5313" spc="26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Wat verwacht je dat deze dag jou oplevert?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3459122" y="-4706337"/>
            <a:ext cx="10603191" cy="19611418"/>
            <a:chOff x="0" y="0"/>
            <a:chExt cx="4050632" cy="749195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050632" cy="7491956"/>
            </a:xfrm>
            <a:custGeom>
              <a:avLst/>
              <a:gdLst/>
              <a:ahLst/>
              <a:cxnLst/>
              <a:rect r="r" b="b" t="t" l="l"/>
              <a:pathLst>
                <a:path h="7491956" w="4050632">
                  <a:moveTo>
                    <a:pt x="0" y="0"/>
                  </a:moveTo>
                  <a:lnTo>
                    <a:pt x="4050632" y="0"/>
                  </a:lnTo>
                  <a:lnTo>
                    <a:pt x="4050632" y="7491956"/>
                  </a:lnTo>
                  <a:lnTo>
                    <a:pt x="0" y="7491956"/>
                  </a:lnTo>
                  <a:close/>
                </a:path>
              </a:pathLst>
            </a:custGeom>
            <a:solidFill>
              <a:srgbClr val="00AEEF">
                <a:alpha val="17647"/>
              </a:srgbClr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3127536" y="1825137"/>
            <a:ext cx="12032928" cy="12727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144"/>
              </a:lnSpc>
              <a:spcBef>
                <a:spcPct val="0"/>
              </a:spcBef>
            </a:pPr>
            <a:r>
              <a:rPr lang="en-US" sz="8312" spc="207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VITAAL</a:t>
            </a:r>
            <a:r>
              <a:rPr lang="en-US" sz="8312" spc="207" u="none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 OUDERSCHAP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221084" y="3817317"/>
            <a:ext cx="13845832" cy="54409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78"/>
              </a:lnSpc>
            </a:pPr>
            <a:r>
              <a:rPr lang="en-US" sz="4413" spc="2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Zorgen voor een kind me</a:t>
            </a:r>
            <a:r>
              <a:rPr lang="en-US" sz="4413" spc="2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 extra ondersteuningsbehoeften vraagt veel.</a:t>
            </a:r>
          </a:p>
          <a:p>
            <a:pPr algn="ctr">
              <a:lnSpc>
                <a:spcPts val="6178"/>
              </a:lnSpc>
            </a:pPr>
            <a:r>
              <a:rPr lang="en-US" sz="4413" spc="2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Vaak sta je continu “aan”. Je hoofd denkt vooruit. </a:t>
            </a:r>
          </a:p>
          <a:p>
            <a:pPr algn="ctr">
              <a:lnSpc>
                <a:spcPts val="6178"/>
              </a:lnSpc>
            </a:pPr>
            <a:r>
              <a:rPr lang="en-US" sz="4413" spc="2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Je lichaam blijft alert.</a:t>
            </a:r>
          </a:p>
          <a:p>
            <a:pPr algn="ctr">
              <a:lnSpc>
                <a:spcPts val="6178"/>
              </a:lnSpc>
            </a:pPr>
            <a:r>
              <a:rPr lang="en-US" sz="4413" spc="2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Dat is geen zwakte.</a:t>
            </a:r>
          </a:p>
          <a:p>
            <a:pPr algn="ctr">
              <a:lnSpc>
                <a:spcPts val="6178"/>
              </a:lnSpc>
            </a:pPr>
            <a:r>
              <a:rPr lang="en-US" sz="4413" spc="2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Dat is biologie.</a:t>
            </a:r>
          </a:p>
          <a:p>
            <a:pPr algn="ctr" marL="0" indent="0" lvl="0">
              <a:lnSpc>
                <a:spcPts val="6178"/>
              </a:lnSpc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3422487" y="-4742971"/>
            <a:ext cx="10676460" cy="19611418"/>
            <a:chOff x="0" y="0"/>
            <a:chExt cx="4078622" cy="749195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078622" cy="7491956"/>
            </a:xfrm>
            <a:custGeom>
              <a:avLst/>
              <a:gdLst/>
              <a:ahLst/>
              <a:cxnLst/>
              <a:rect r="r" b="b" t="t" l="l"/>
              <a:pathLst>
                <a:path h="7491956" w="4078622">
                  <a:moveTo>
                    <a:pt x="0" y="0"/>
                  </a:moveTo>
                  <a:lnTo>
                    <a:pt x="4078622" y="0"/>
                  </a:lnTo>
                  <a:lnTo>
                    <a:pt x="4078622" y="7491956"/>
                  </a:lnTo>
                  <a:lnTo>
                    <a:pt x="0" y="7491956"/>
                  </a:lnTo>
                  <a:close/>
                </a:path>
              </a:pathLst>
            </a:custGeom>
            <a:solidFill>
              <a:srgbClr val="00AEEF">
                <a:alpha val="17647"/>
              </a:srgbClr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5523815" y="75612"/>
            <a:ext cx="7240370" cy="10865233"/>
            <a:chOff x="0" y="0"/>
            <a:chExt cx="9140063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140063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9140063">
                  <a:moveTo>
                    <a:pt x="0" y="0"/>
                  </a:moveTo>
                  <a:lnTo>
                    <a:pt x="9140063" y="0"/>
                  </a:lnTo>
                  <a:lnTo>
                    <a:pt x="9140063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3459122" y="-4706337"/>
            <a:ext cx="10603191" cy="19611418"/>
            <a:chOff x="0" y="0"/>
            <a:chExt cx="4050632" cy="749195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050632" cy="7491956"/>
            </a:xfrm>
            <a:custGeom>
              <a:avLst/>
              <a:gdLst/>
              <a:ahLst/>
              <a:cxnLst/>
              <a:rect r="r" b="b" t="t" l="l"/>
              <a:pathLst>
                <a:path h="7491956" w="4050632">
                  <a:moveTo>
                    <a:pt x="0" y="0"/>
                  </a:moveTo>
                  <a:lnTo>
                    <a:pt x="4050632" y="0"/>
                  </a:lnTo>
                  <a:lnTo>
                    <a:pt x="4050632" y="7491956"/>
                  </a:lnTo>
                  <a:lnTo>
                    <a:pt x="0" y="7491956"/>
                  </a:lnTo>
                  <a:close/>
                </a:path>
              </a:pathLst>
            </a:custGeom>
            <a:solidFill>
              <a:srgbClr val="00AEEF">
                <a:alpha val="17647"/>
              </a:srgbClr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3127536" y="1825137"/>
            <a:ext cx="12032928" cy="12727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144"/>
              </a:lnSpc>
              <a:spcBef>
                <a:spcPct val="0"/>
              </a:spcBef>
            </a:pPr>
            <a:r>
              <a:rPr lang="en-US" sz="8312" spc="207" u="none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OUDERSCHAP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221084" y="3817317"/>
            <a:ext cx="13845832" cy="23167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78"/>
              </a:lnSpc>
            </a:pPr>
            <a:r>
              <a:rPr lang="en-US" sz="4413" spc="2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Grenzen stellen</a:t>
            </a:r>
          </a:p>
          <a:p>
            <a:pPr algn="ctr" marL="0" indent="0" lvl="0">
              <a:lnSpc>
                <a:spcPts val="6178"/>
              </a:lnSpc>
            </a:pPr>
            <a:r>
              <a:rPr lang="en-US" sz="4413" spc="2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Zorgen voor je kind begin</a:t>
            </a:r>
            <a:r>
              <a:rPr lang="en-US" sz="4413" spc="2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 met zorgen voor je draagkracht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3459122" y="-4706337"/>
            <a:ext cx="10603191" cy="19611418"/>
            <a:chOff x="0" y="0"/>
            <a:chExt cx="4050632" cy="749195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050632" cy="7491956"/>
            </a:xfrm>
            <a:custGeom>
              <a:avLst/>
              <a:gdLst/>
              <a:ahLst/>
              <a:cxnLst/>
              <a:rect r="r" b="b" t="t" l="l"/>
              <a:pathLst>
                <a:path h="7491956" w="4050632">
                  <a:moveTo>
                    <a:pt x="0" y="0"/>
                  </a:moveTo>
                  <a:lnTo>
                    <a:pt x="4050632" y="0"/>
                  </a:lnTo>
                  <a:lnTo>
                    <a:pt x="4050632" y="7491956"/>
                  </a:lnTo>
                  <a:lnTo>
                    <a:pt x="0" y="7491956"/>
                  </a:lnTo>
                  <a:close/>
                </a:path>
              </a:pathLst>
            </a:custGeom>
            <a:solidFill>
              <a:srgbClr val="00AEEF">
                <a:alpha val="17647"/>
              </a:srgbClr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3127536" y="1825137"/>
            <a:ext cx="12032928" cy="12727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144"/>
              </a:lnSpc>
              <a:spcBef>
                <a:spcPct val="0"/>
              </a:spcBef>
            </a:pPr>
            <a:r>
              <a:rPr lang="en-US" sz="8312" spc="207" u="none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OUDERSCHAP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221084" y="2954020"/>
            <a:ext cx="13845832" cy="73707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38"/>
              </a:lnSpc>
            </a:pPr>
          </a:p>
          <a:p>
            <a:pPr algn="ctr">
              <a:lnSpc>
                <a:spcPts val="3238"/>
              </a:lnSpc>
            </a:pPr>
            <a:r>
              <a:rPr lang="en-US" sz="2313" spc="11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Reflectie-oefening: Waar lag mijn g</a:t>
            </a:r>
            <a:r>
              <a:rPr lang="en-US" sz="2313" spc="11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rens deze week?</a:t>
            </a:r>
          </a:p>
          <a:p>
            <a:pPr algn="ctr">
              <a:lnSpc>
                <a:spcPts val="3238"/>
              </a:lnSpc>
            </a:pPr>
            <a:r>
              <a:rPr lang="en-US" sz="2313" spc="11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In tweetallen met elkaar bespreken en invullen.</a:t>
            </a:r>
          </a:p>
          <a:p>
            <a:pPr algn="ctr">
              <a:lnSpc>
                <a:spcPts val="3238"/>
              </a:lnSpc>
            </a:pPr>
            <a:r>
              <a:rPr lang="en-US" b="true" sz="2313" spc="1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1. Situatie</a:t>
            </a:r>
          </a:p>
          <a:p>
            <a:pPr algn="ctr">
              <a:lnSpc>
                <a:spcPts val="3238"/>
              </a:lnSpc>
            </a:pPr>
            <a:r>
              <a:rPr lang="en-US" sz="2313" spc="11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Wanneer voelde ik spanning of overbelasting?</a:t>
            </a:r>
          </a:p>
          <a:p>
            <a:pPr algn="ctr">
              <a:lnSpc>
                <a:spcPts val="3238"/>
              </a:lnSpc>
            </a:pPr>
            <a:r>
              <a:rPr lang="en-US" sz="2313" spc="11">
                <a:solidFill>
                  <a:srgbClr val="00AEE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.............................................................................</a:t>
            </a:r>
          </a:p>
          <a:p>
            <a:pPr algn="ctr">
              <a:lnSpc>
                <a:spcPts val="3238"/>
              </a:lnSpc>
            </a:pPr>
            <a:r>
              <a:rPr lang="en-US" b="true" sz="2313" spc="1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2. Mijn signalen</a:t>
            </a:r>
          </a:p>
          <a:p>
            <a:pPr algn="ctr">
              <a:lnSpc>
                <a:spcPts val="3238"/>
              </a:lnSpc>
            </a:pPr>
            <a:r>
              <a:rPr lang="en-US" sz="2313" spc="11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Wa</a:t>
            </a:r>
            <a:r>
              <a:rPr lang="en-US" sz="2313" spc="11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 voelde ik in mijn lichaam?</a:t>
            </a:r>
          </a:p>
          <a:p>
            <a:pPr algn="ctr">
              <a:lnSpc>
                <a:spcPts val="3238"/>
              </a:lnSpc>
            </a:pPr>
            <a:r>
              <a:rPr lang="en-US" sz="2313" spc="11">
                <a:solidFill>
                  <a:srgbClr val="00AEE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.............................................................................</a:t>
            </a:r>
          </a:p>
          <a:p>
            <a:pPr algn="ctr">
              <a:lnSpc>
                <a:spcPts val="3238"/>
              </a:lnSpc>
            </a:pPr>
            <a:r>
              <a:rPr lang="en-US" b="true" sz="2313" spc="1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3. Mijn behoefte</a:t>
            </a:r>
          </a:p>
          <a:p>
            <a:pPr algn="ctr">
              <a:lnSpc>
                <a:spcPts val="3238"/>
              </a:lnSpc>
            </a:pPr>
            <a:r>
              <a:rPr lang="en-US" sz="2313" spc="11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Wat had ik eigenlijk nodig?</a:t>
            </a:r>
          </a:p>
          <a:p>
            <a:pPr algn="ctr">
              <a:lnSpc>
                <a:spcPts val="3238"/>
              </a:lnSpc>
            </a:pPr>
            <a:r>
              <a:rPr lang="en-US" sz="2313" spc="11">
                <a:solidFill>
                  <a:srgbClr val="00AEE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.............................................................................</a:t>
            </a:r>
          </a:p>
          <a:p>
            <a:pPr algn="ctr">
              <a:lnSpc>
                <a:spcPts val="3238"/>
              </a:lnSpc>
            </a:pPr>
            <a:r>
              <a:rPr lang="en-US" b="true" sz="2313" spc="1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4. Een helpende grens voor volgende keer</a:t>
            </a:r>
          </a:p>
          <a:p>
            <a:pPr algn="ctr">
              <a:lnSpc>
                <a:spcPts val="3238"/>
              </a:lnSpc>
            </a:pPr>
            <a:r>
              <a:rPr lang="en-US" sz="2313" spc="11">
                <a:solidFill>
                  <a:srgbClr val="00AEE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.............................................................................</a:t>
            </a:r>
          </a:p>
          <a:p>
            <a:pPr algn="ctr">
              <a:lnSpc>
                <a:spcPts val="3238"/>
              </a:lnSpc>
            </a:pPr>
            <a:r>
              <a:rPr lang="en-US" b="true" sz="2313" spc="1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5. Mijn buffer (wie of wat kan helpen?)</a:t>
            </a:r>
          </a:p>
          <a:p>
            <a:pPr algn="ctr">
              <a:lnSpc>
                <a:spcPts val="3238"/>
              </a:lnSpc>
            </a:pPr>
            <a:r>
              <a:rPr lang="en-US" sz="2313" spc="11">
                <a:solidFill>
                  <a:srgbClr val="00AEE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.............................................................................</a:t>
            </a:r>
          </a:p>
          <a:p>
            <a:pPr algn="ctr">
              <a:lnSpc>
                <a:spcPts val="3238"/>
              </a:lnSpc>
            </a:pPr>
            <a:r>
              <a:rPr lang="en-US" sz="2313" spc="11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</a:t>
            </a:r>
          </a:p>
          <a:p>
            <a:pPr algn="ctr" marL="0" indent="0" lvl="0">
              <a:lnSpc>
                <a:spcPts val="3238"/>
              </a:lnSpc>
            </a:pP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3422487" y="-4742971"/>
            <a:ext cx="10676460" cy="19611418"/>
            <a:chOff x="0" y="0"/>
            <a:chExt cx="4078622" cy="749195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078622" cy="7491956"/>
            </a:xfrm>
            <a:custGeom>
              <a:avLst/>
              <a:gdLst/>
              <a:ahLst/>
              <a:cxnLst/>
              <a:rect r="r" b="b" t="t" l="l"/>
              <a:pathLst>
                <a:path h="7491956" w="4078622">
                  <a:moveTo>
                    <a:pt x="0" y="0"/>
                  </a:moveTo>
                  <a:lnTo>
                    <a:pt x="4078622" y="0"/>
                  </a:lnTo>
                  <a:lnTo>
                    <a:pt x="4078622" y="7491956"/>
                  </a:lnTo>
                  <a:lnTo>
                    <a:pt x="0" y="7491956"/>
                  </a:lnTo>
                  <a:close/>
                </a:path>
              </a:pathLst>
            </a:custGeom>
            <a:solidFill>
              <a:srgbClr val="00AEEF">
                <a:alpha val="17647"/>
              </a:srgbClr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5523815" y="75612"/>
            <a:ext cx="7240370" cy="10865233"/>
            <a:chOff x="0" y="0"/>
            <a:chExt cx="9140063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140063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9140063">
                  <a:moveTo>
                    <a:pt x="0" y="0"/>
                  </a:moveTo>
                  <a:lnTo>
                    <a:pt x="9140063" y="0"/>
                  </a:lnTo>
                  <a:lnTo>
                    <a:pt x="9140063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3459122" y="-4706337"/>
            <a:ext cx="10603191" cy="19611418"/>
            <a:chOff x="0" y="0"/>
            <a:chExt cx="4050632" cy="749195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050632" cy="7491956"/>
            </a:xfrm>
            <a:custGeom>
              <a:avLst/>
              <a:gdLst/>
              <a:ahLst/>
              <a:cxnLst/>
              <a:rect r="r" b="b" t="t" l="l"/>
              <a:pathLst>
                <a:path h="7491956" w="4050632">
                  <a:moveTo>
                    <a:pt x="0" y="0"/>
                  </a:moveTo>
                  <a:lnTo>
                    <a:pt x="4050632" y="0"/>
                  </a:lnTo>
                  <a:lnTo>
                    <a:pt x="4050632" y="7491956"/>
                  </a:lnTo>
                  <a:lnTo>
                    <a:pt x="0" y="7491956"/>
                  </a:lnTo>
                  <a:close/>
                </a:path>
              </a:pathLst>
            </a:custGeom>
            <a:solidFill>
              <a:srgbClr val="00AEEF">
                <a:alpha val="17647"/>
              </a:srgbClr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3127536" y="1825137"/>
            <a:ext cx="12032928" cy="12727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144"/>
              </a:lnSpc>
              <a:spcBef>
                <a:spcPct val="0"/>
              </a:spcBef>
            </a:pPr>
            <a:r>
              <a:rPr lang="en-US" sz="8312" spc="207" u="none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OUDERSCHAP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221084" y="3695175"/>
            <a:ext cx="13845832" cy="7546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178"/>
              </a:lnSpc>
            </a:pPr>
            <a:r>
              <a:rPr lang="en-US" sz="4413" spc="2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Werkblad:</a:t>
            </a:r>
            <a:r>
              <a:rPr lang="en-US" sz="4413" spc="2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Draagkracht, draaglast en buffers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3459122" y="-4706337"/>
            <a:ext cx="10603191" cy="19611418"/>
            <a:chOff x="0" y="0"/>
            <a:chExt cx="4050632" cy="749195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050632" cy="7491956"/>
            </a:xfrm>
            <a:custGeom>
              <a:avLst/>
              <a:gdLst/>
              <a:ahLst/>
              <a:cxnLst/>
              <a:rect r="r" b="b" t="t" l="l"/>
              <a:pathLst>
                <a:path h="7491956" w="4050632">
                  <a:moveTo>
                    <a:pt x="0" y="0"/>
                  </a:moveTo>
                  <a:lnTo>
                    <a:pt x="4050632" y="0"/>
                  </a:lnTo>
                  <a:lnTo>
                    <a:pt x="4050632" y="7491956"/>
                  </a:lnTo>
                  <a:lnTo>
                    <a:pt x="0" y="7491956"/>
                  </a:lnTo>
                  <a:close/>
                </a:path>
              </a:pathLst>
            </a:custGeom>
            <a:solidFill>
              <a:srgbClr val="00AEEF">
                <a:alpha val="17647"/>
              </a:srgbClr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3127536" y="1825137"/>
            <a:ext cx="12032928" cy="12727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144"/>
              </a:lnSpc>
              <a:spcBef>
                <a:spcPct val="0"/>
              </a:spcBef>
            </a:pPr>
            <a:r>
              <a:rPr lang="en-US" sz="8312" spc="207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EN</a:t>
            </a:r>
            <a:r>
              <a:rPr lang="en-US" sz="8312" spc="207" u="none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ERGIE EN VITALITEIT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221084" y="3695175"/>
            <a:ext cx="13845832" cy="7546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178"/>
              </a:lnSpc>
            </a:pPr>
            <a:r>
              <a:rPr lang="en-US" sz="4413" spc="2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Oude</a:t>
            </a:r>
            <a:r>
              <a:rPr lang="en-US" sz="4413" spc="2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rschap vraagt energie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3459122" y="-4706337"/>
            <a:ext cx="10603191" cy="19611418"/>
            <a:chOff x="0" y="0"/>
            <a:chExt cx="4050632" cy="749195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050632" cy="7491956"/>
            </a:xfrm>
            <a:custGeom>
              <a:avLst/>
              <a:gdLst/>
              <a:ahLst/>
              <a:cxnLst/>
              <a:rect r="r" b="b" t="t" l="l"/>
              <a:pathLst>
                <a:path h="7491956" w="4050632">
                  <a:moveTo>
                    <a:pt x="0" y="0"/>
                  </a:moveTo>
                  <a:lnTo>
                    <a:pt x="4050632" y="0"/>
                  </a:lnTo>
                  <a:lnTo>
                    <a:pt x="4050632" y="7491956"/>
                  </a:lnTo>
                  <a:lnTo>
                    <a:pt x="0" y="7491956"/>
                  </a:lnTo>
                  <a:close/>
                </a:path>
              </a:pathLst>
            </a:custGeom>
            <a:solidFill>
              <a:srgbClr val="00AEEF">
                <a:alpha val="17647"/>
              </a:srgbClr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3127536" y="1825137"/>
            <a:ext cx="12032928" cy="12727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144"/>
              </a:lnSpc>
              <a:spcBef>
                <a:spcPct val="0"/>
              </a:spcBef>
            </a:pPr>
            <a:r>
              <a:rPr lang="en-US" sz="8312" spc="207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EN</a:t>
            </a:r>
            <a:r>
              <a:rPr lang="en-US" sz="8312" spc="207" u="none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ERGIE EN VITALITEIT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537693" y="4095060"/>
            <a:ext cx="7932019" cy="29987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18"/>
              </a:lnSpc>
            </a:pPr>
            <a:r>
              <a:rPr lang="en-US" sz="2513" spc="1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Het model komt uit onde</a:t>
            </a:r>
            <a:r>
              <a:rPr lang="en-US" sz="2513" spc="1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rzoek van HeartMath </a:t>
            </a:r>
          </a:p>
          <a:p>
            <a:pPr algn="l">
              <a:lnSpc>
                <a:spcPts val="3518"/>
              </a:lnSpc>
            </a:pPr>
            <a:r>
              <a:rPr lang="en-US" sz="2513" spc="1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en laat zien hoe ons zenuwstelsel beweegt tussen actie (stress) en herstel (rust).</a:t>
            </a:r>
          </a:p>
          <a:p>
            <a:pPr algn="l">
              <a:lnSpc>
                <a:spcPts val="3518"/>
              </a:lnSpc>
            </a:pPr>
          </a:p>
          <a:p>
            <a:pPr algn="l">
              <a:lnSpc>
                <a:spcPts val="3518"/>
              </a:lnSpc>
            </a:pPr>
            <a:r>
              <a:rPr lang="en-US" sz="2513" spc="1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In dit landschap onderzoeken we waar jouw energie op dit moment ongeveer zit.</a:t>
            </a:r>
          </a:p>
          <a:p>
            <a:pPr algn="l" marL="0" indent="0" lvl="0">
              <a:lnSpc>
                <a:spcPts val="2958"/>
              </a:lnSpc>
            </a:pPr>
          </a:p>
        </p:txBody>
      </p:sp>
      <p:grpSp>
        <p:nvGrpSpPr>
          <p:cNvPr name="Group 6" id="6"/>
          <p:cNvGrpSpPr/>
          <p:nvPr/>
        </p:nvGrpSpPr>
        <p:grpSpPr>
          <a:xfrm rot="0">
            <a:off x="10741013" y="4137804"/>
            <a:ext cx="2561153" cy="2388481"/>
            <a:chOff x="0" y="0"/>
            <a:chExt cx="964533" cy="89950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64533" cy="899504"/>
            </a:xfrm>
            <a:custGeom>
              <a:avLst/>
              <a:gdLst/>
              <a:ahLst/>
              <a:cxnLst/>
              <a:rect r="r" b="b" t="t" l="l"/>
              <a:pathLst>
                <a:path h="899504" w="964533">
                  <a:moveTo>
                    <a:pt x="0" y="0"/>
                  </a:moveTo>
                  <a:lnTo>
                    <a:pt x="964533" y="0"/>
                  </a:lnTo>
                  <a:lnTo>
                    <a:pt x="964533" y="899504"/>
                  </a:lnTo>
                  <a:lnTo>
                    <a:pt x="0" y="899504"/>
                  </a:lnTo>
                  <a:close/>
                </a:path>
              </a:pathLst>
            </a:custGeom>
            <a:solidFill>
              <a:srgbClr val="D1E6F3">
                <a:alpha val="56863"/>
              </a:srgbClr>
            </a:solidFill>
            <a:ln w="38100" cap="sq">
              <a:solidFill>
                <a:srgbClr val="00AEEF">
                  <a:alpha val="56863"/>
                </a:srgbClr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28575"/>
              <a:ext cx="964533" cy="928079"/>
            </a:xfrm>
            <a:prstGeom prst="rect">
              <a:avLst/>
            </a:prstGeom>
          </p:spPr>
          <p:txBody>
            <a:bodyPr anchor="ctr" rtlCol="false" tIns="105276" lIns="105276" bIns="105276" rIns="105276"/>
            <a:lstStyle/>
            <a:p>
              <a:pPr algn="l">
                <a:lnSpc>
                  <a:spcPts val="1959"/>
                </a:lnSpc>
              </a:pPr>
            </a:p>
            <a:p>
              <a:pPr algn="l">
                <a:lnSpc>
                  <a:spcPts val="1959"/>
                </a:lnSpc>
              </a:pPr>
            </a:p>
          </p:txBody>
        </p:sp>
      </p:grpSp>
      <p:sp>
        <p:nvSpPr>
          <p:cNvPr name="AutoShape 9" id="9"/>
          <p:cNvSpPr/>
          <p:nvPr/>
        </p:nvSpPr>
        <p:spPr>
          <a:xfrm>
            <a:off x="10927133" y="4674860"/>
            <a:ext cx="2302136" cy="0"/>
          </a:xfrm>
          <a:prstGeom prst="line">
            <a:avLst/>
          </a:prstGeom>
          <a:ln cap="flat" w="19050">
            <a:solidFill>
              <a:srgbClr val="00AEEF">
                <a:alpha val="56863"/>
              </a:srgbClr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10" id="10"/>
          <p:cNvGrpSpPr/>
          <p:nvPr/>
        </p:nvGrpSpPr>
        <p:grpSpPr>
          <a:xfrm rot="0">
            <a:off x="13571087" y="4137804"/>
            <a:ext cx="2561153" cy="2388481"/>
            <a:chOff x="0" y="0"/>
            <a:chExt cx="964533" cy="899504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964533" cy="899504"/>
            </a:xfrm>
            <a:custGeom>
              <a:avLst/>
              <a:gdLst/>
              <a:ahLst/>
              <a:cxnLst/>
              <a:rect r="r" b="b" t="t" l="l"/>
              <a:pathLst>
                <a:path h="899504" w="964533">
                  <a:moveTo>
                    <a:pt x="0" y="0"/>
                  </a:moveTo>
                  <a:lnTo>
                    <a:pt x="964533" y="0"/>
                  </a:lnTo>
                  <a:lnTo>
                    <a:pt x="964533" y="899504"/>
                  </a:lnTo>
                  <a:lnTo>
                    <a:pt x="0" y="899504"/>
                  </a:lnTo>
                  <a:close/>
                </a:path>
              </a:pathLst>
            </a:custGeom>
            <a:solidFill>
              <a:srgbClr val="D1E6F3">
                <a:alpha val="56863"/>
              </a:srgbClr>
            </a:solidFill>
            <a:ln w="38100" cap="sq">
              <a:solidFill>
                <a:srgbClr val="00AEEF">
                  <a:alpha val="56863"/>
                </a:srgbClr>
              </a:solidFill>
              <a:prstDash val="solid"/>
              <a:miter/>
            </a:ln>
          </p:spPr>
        </p:sp>
        <p:sp>
          <p:nvSpPr>
            <p:cNvPr name="TextBox 12" id="12"/>
            <p:cNvSpPr txBox="true"/>
            <p:nvPr/>
          </p:nvSpPr>
          <p:spPr>
            <a:xfrm>
              <a:off x="0" y="-28575"/>
              <a:ext cx="964533" cy="928079"/>
            </a:xfrm>
            <a:prstGeom prst="rect">
              <a:avLst/>
            </a:prstGeom>
          </p:spPr>
          <p:txBody>
            <a:bodyPr anchor="ctr" rtlCol="false" tIns="105276" lIns="105276" bIns="105276" rIns="105276"/>
            <a:lstStyle/>
            <a:p>
              <a:pPr algn="ctr">
                <a:lnSpc>
                  <a:spcPts val="1959"/>
                </a:lnSpc>
              </a:pPr>
            </a:p>
          </p:txBody>
        </p:sp>
      </p:grpSp>
      <p:sp>
        <p:nvSpPr>
          <p:cNvPr name="AutoShape 13" id="13"/>
          <p:cNvSpPr/>
          <p:nvPr/>
        </p:nvSpPr>
        <p:spPr>
          <a:xfrm>
            <a:off x="13648686" y="4674860"/>
            <a:ext cx="2302136" cy="0"/>
          </a:xfrm>
          <a:prstGeom prst="line">
            <a:avLst/>
          </a:prstGeom>
          <a:ln cap="flat" w="19050">
            <a:solidFill>
              <a:srgbClr val="00AEEF">
                <a:alpha val="56863"/>
              </a:srgbClr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14" id="14"/>
          <p:cNvGrpSpPr/>
          <p:nvPr/>
        </p:nvGrpSpPr>
        <p:grpSpPr>
          <a:xfrm rot="0">
            <a:off x="10741013" y="6903795"/>
            <a:ext cx="2561153" cy="2388481"/>
            <a:chOff x="0" y="0"/>
            <a:chExt cx="964533" cy="899504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964533" cy="899504"/>
            </a:xfrm>
            <a:custGeom>
              <a:avLst/>
              <a:gdLst/>
              <a:ahLst/>
              <a:cxnLst/>
              <a:rect r="r" b="b" t="t" l="l"/>
              <a:pathLst>
                <a:path h="899504" w="964533">
                  <a:moveTo>
                    <a:pt x="0" y="0"/>
                  </a:moveTo>
                  <a:lnTo>
                    <a:pt x="964533" y="0"/>
                  </a:lnTo>
                  <a:lnTo>
                    <a:pt x="964533" y="899504"/>
                  </a:lnTo>
                  <a:lnTo>
                    <a:pt x="0" y="899504"/>
                  </a:lnTo>
                  <a:close/>
                </a:path>
              </a:pathLst>
            </a:custGeom>
            <a:solidFill>
              <a:srgbClr val="FFF4F0">
                <a:alpha val="56863"/>
              </a:srgbClr>
            </a:solidFill>
            <a:ln w="38100" cap="sq">
              <a:solidFill>
                <a:srgbClr val="00AEEF">
                  <a:alpha val="56863"/>
                </a:srgbClr>
              </a:solidFill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0" y="-28575"/>
              <a:ext cx="964533" cy="928079"/>
            </a:xfrm>
            <a:prstGeom prst="rect">
              <a:avLst/>
            </a:prstGeom>
          </p:spPr>
          <p:txBody>
            <a:bodyPr anchor="ctr" rtlCol="false" tIns="105276" lIns="105276" bIns="105276" rIns="105276"/>
            <a:lstStyle/>
            <a:p>
              <a:pPr algn="ctr">
                <a:lnSpc>
                  <a:spcPts val="1959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13571087" y="6903795"/>
            <a:ext cx="2561153" cy="2388481"/>
            <a:chOff x="0" y="0"/>
            <a:chExt cx="964533" cy="899504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964533" cy="899504"/>
            </a:xfrm>
            <a:custGeom>
              <a:avLst/>
              <a:gdLst/>
              <a:ahLst/>
              <a:cxnLst/>
              <a:rect r="r" b="b" t="t" l="l"/>
              <a:pathLst>
                <a:path h="899504" w="964533">
                  <a:moveTo>
                    <a:pt x="0" y="0"/>
                  </a:moveTo>
                  <a:lnTo>
                    <a:pt x="964533" y="0"/>
                  </a:lnTo>
                  <a:lnTo>
                    <a:pt x="964533" y="899504"/>
                  </a:lnTo>
                  <a:lnTo>
                    <a:pt x="0" y="899504"/>
                  </a:lnTo>
                  <a:close/>
                </a:path>
              </a:pathLst>
            </a:custGeom>
            <a:solidFill>
              <a:srgbClr val="FFF4F0">
                <a:alpha val="56863"/>
              </a:srgbClr>
            </a:solidFill>
            <a:ln w="38100" cap="sq">
              <a:solidFill>
                <a:srgbClr val="00AEEF">
                  <a:alpha val="56863"/>
                </a:srgbClr>
              </a:solidFill>
              <a:prstDash val="solid"/>
              <a:miter/>
            </a:ln>
          </p:spPr>
        </p:sp>
        <p:sp>
          <p:nvSpPr>
            <p:cNvPr name="TextBox 19" id="19"/>
            <p:cNvSpPr txBox="true"/>
            <p:nvPr/>
          </p:nvSpPr>
          <p:spPr>
            <a:xfrm>
              <a:off x="0" y="-28575"/>
              <a:ext cx="964533" cy="928079"/>
            </a:xfrm>
            <a:prstGeom prst="rect">
              <a:avLst/>
            </a:prstGeom>
          </p:spPr>
          <p:txBody>
            <a:bodyPr anchor="ctr" rtlCol="false" tIns="105276" lIns="105276" bIns="105276" rIns="105276"/>
            <a:lstStyle/>
            <a:p>
              <a:pPr algn="ctr">
                <a:lnSpc>
                  <a:spcPts val="1959"/>
                </a:lnSpc>
              </a:pPr>
            </a:p>
          </p:txBody>
        </p:sp>
      </p:grpSp>
      <p:sp>
        <p:nvSpPr>
          <p:cNvPr name="AutoShape 20" id="20"/>
          <p:cNvSpPr/>
          <p:nvPr/>
        </p:nvSpPr>
        <p:spPr>
          <a:xfrm>
            <a:off x="14636989" y="6715040"/>
            <a:ext cx="1443341" cy="0"/>
          </a:xfrm>
          <a:prstGeom prst="line">
            <a:avLst/>
          </a:prstGeom>
          <a:ln cap="flat" w="19050">
            <a:solidFill>
              <a:srgbClr val="00AEEF">
                <a:alpha val="56863"/>
              </a:srgbClr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AutoShape 21" id="21"/>
          <p:cNvSpPr/>
          <p:nvPr/>
        </p:nvSpPr>
        <p:spPr>
          <a:xfrm flipH="true">
            <a:off x="10797863" y="6715040"/>
            <a:ext cx="1398187" cy="9064"/>
          </a:xfrm>
          <a:prstGeom prst="line">
            <a:avLst/>
          </a:prstGeom>
          <a:ln cap="flat" w="19050">
            <a:solidFill>
              <a:srgbClr val="00AEEF">
                <a:alpha val="56863"/>
              </a:srgbClr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AutoShape 22" id="22"/>
          <p:cNvSpPr/>
          <p:nvPr/>
        </p:nvSpPr>
        <p:spPr>
          <a:xfrm flipV="true">
            <a:off x="13438977" y="4137804"/>
            <a:ext cx="0" cy="2262675"/>
          </a:xfrm>
          <a:prstGeom prst="line">
            <a:avLst/>
          </a:prstGeom>
          <a:ln cap="flat" w="19050">
            <a:solidFill>
              <a:srgbClr val="00AEEF">
                <a:alpha val="56863"/>
              </a:srgbClr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AutoShape 23" id="23"/>
          <p:cNvSpPr/>
          <p:nvPr/>
        </p:nvSpPr>
        <p:spPr>
          <a:xfrm>
            <a:off x="13438977" y="7034614"/>
            <a:ext cx="0" cy="2257662"/>
          </a:xfrm>
          <a:prstGeom prst="line">
            <a:avLst/>
          </a:prstGeom>
          <a:ln cap="flat" w="19050">
            <a:solidFill>
              <a:srgbClr val="00AEEF">
                <a:alpha val="56863"/>
              </a:srgbClr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Freeform 24" id="24"/>
          <p:cNvSpPr/>
          <p:nvPr/>
        </p:nvSpPr>
        <p:spPr>
          <a:xfrm flipH="false" flipV="false" rot="0">
            <a:off x="15080298" y="3364753"/>
            <a:ext cx="1014768" cy="570807"/>
          </a:xfrm>
          <a:custGeom>
            <a:avLst/>
            <a:gdLst/>
            <a:ahLst/>
            <a:cxnLst/>
            <a:rect r="r" b="b" t="t" l="l"/>
            <a:pathLst>
              <a:path h="570807" w="1014768">
                <a:moveTo>
                  <a:pt x="0" y="0"/>
                </a:moveTo>
                <a:lnTo>
                  <a:pt x="1014768" y="0"/>
                </a:lnTo>
                <a:lnTo>
                  <a:pt x="1014768" y="570807"/>
                </a:lnTo>
                <a:lnTo>
                  <a:pt x="0" y="5708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10741013" y="3355091"/>
            <a:ext cx="1031946" cy="580470"/>
          </a:xfrm>
          <a:custGeom>
            <a:avLst/>
            <a:gdLst/>
            <a:ahLst/>
            <a:cxnLst/>
            <a:rect r="r" b="b" t="t" l="l"/>
            <a:pathLst>
              <a:path h="580470" w="1031946">
                <a:moveTo>
                  <a:pt x="0" y="0"/>
                </a:moveTo>
                <a:lnTo>
                  <a:pt x="1031945" y="0"/>
                </a:lnTo>
                <a:lnTo>
                  <a:pt x="1031945" y="580469"/>
                </a:lnTo>
                <a:lnTo>
                  <a:pt x="0" y="58046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6" id="26"/>
          <p:cNvSpPr txBox="true"/>
          <p:nvPr/>
        </p:nvSpPr>
        <p:spPr>
          <a:xfrm rot="0">
            <a:off x="11426726" y="4282690"/>
            <a:ext cx="1302950" cy="2671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97"/>
              </a:lnSpc>
            </a:pPr>
            <a:r>
              <a:rPr lang="en-US" b="true" sz="1569">
                <a:solidFill>
                  <a:srgbClr val="00AEEF">
                    <a:alpha val="56863"/>
                  </a:srgbClr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FRUSTRATIE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4127837" y="4282690"/>
            <a:ext cx="1343833" cy="2671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97"/>
              </a:lnSpc>
            </a:pPr>
            <a:r>
              <a:rPr lang="en-US" b="true" sz="1569">
                <a:solidFill>
                  <a:srgbClr val="00AEEF">
                    <a:alpha val="56863"/>
                  </a:srgbClr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BLIJDSCHAP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2343767" y="6567196"/>
            <a:ext cx="2190421" cy="2671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97"/>
              </a:lnSpc>
            </a:pPr>
            <a:r>
              <a:rPr lang="en-US" b="true" sz="1569">
                <a:solidFill>
                  <a:srgbClr val="00AEEF">
                    <a:alpha val="56863"/>
                  </a:srgbClr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HORMOON SYSTEEM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1933691" y="3673233"/>
            <a:ext cx="2988692" cy="2623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97"/>
              </a:lnSpc>
            </a:pPr>
            <a:r>
              <a:rPr lang="en-US" sz="1569" b="true">
                <a:solidFill>
                  <a:srgbClr val="00AEEF">
                    <a:alpha val="56863"/>
                  </a:srgbClr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sympathicus - hoge hartslag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11426726" y="9430255"/>
            <a:ext cx="4057386" cy="2623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97"/>
              </a:lnSpc>
            </a:pPr>
            <a:r>
              <a:rPr lang="en-US" sz="1569" b="true">
                <a:solidFill>
                  <a:srgbClr val="00AEEF">
                    <a:alpha val="56863"/>
                  </a:srgbClr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Parasympathicus - lage hartslag</a:t>
            </a:r>
          </a:p>
        </p:txBody>
      </p:sp>
      <p:sp>
        <p:nvSpPr>
          <p:cNvPr name="TextBox 31" id="31"/>
          <p:cNvSpPr txBox="true"/>
          <p:nvPr/>
        </p:nvSpPr>
        <p:spPr>
          <a:xfrm rot="-5400000">
            <a:off x="8652134" y="6592940"/>
            <a:ext cx="3629909" cy="2623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97"/>
              </a:lnSpc>
            </a:pPr>
            <a:r>
              <a:rPr lang="en-US" sz="1569" b="true">
                <a:solidFill>
                  <a:srgbClr val="00AEEF">
                    <a:alpha val="56863"/>
                  </a:srgbClr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Lage prestatie - negatieve emotie</a:t>
            </a:r>
          </a:p>
        </p:txBody>
      </p:sp>
      <p:sp>
        <p:nvSpPr>
          <p:cNvPr name="TextBox 32" id="32"/>
          <p:cNvSpPr txBox="true"/>
          <p:nvPr/>
        </p:nvSpPr>
        <p:spPr>
          <a:xfrm rot="5400000">
            <a:off x="14591209" y="6592940"/>
            <a:ext cx="3629909" cy="2623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97"/>
              </a:lnSpc>
            </a:pPr>
            <a:r>
              <a:rPr lang="en-US" sz="1569" b="true">
                <a:solidFill>
                  <a:srgbClr val="00AEEF">
                    <a:alpha val="56863"/>
                  </a:srgbClr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Hoge prestatie - positieve emotie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10945004" y="5010301"/>
            <a:ext cx="1251045" cy="8899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41"/>
              </a:lnSpc>
            </a:pPr>
            <a:r>
              <a:rPr lang="en-US" sz="1561" spc="7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Boos</a:t>
            </a:r>
          </a:p>
          <a:p>
            <a:pPr algn="l">
              <a:lnSpc>
                <a:spcPts val="2341"/>
              </a:lnSpc>
            </a:pPr>
            <a:r>
              <a:rPr lang="en-US" sz="1561" spc="7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Angstig</a:t>
            </a:r>
          </a:p>
          <a:p>
            <a:pPr algn="l">
              <a:lnSpc>
                <a:spcPts val="2341"/>
              </a:lnSpc>
            </a:pPr>
            <a:r>
              <a:rPr lang="en-US" sz="1561" spc="7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Paniek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10945004" y="7300613"/>
            <a:ext cx="1251045" cy="11873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41"/>
              </a:lnSpc>
            </a:pPr>
            <a:r>
              <a:rPr lang="en-US" sz="1561" spc="7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Depressief</a:t>
            </a:r>
          </a:p>
          <a:p>
            <a:pPr algn="l">
              <a:lnSpc>
                <a:spcPts val="2341"/>
              </a:lnSpc>
            </a:pPr>
            <a:r>
              <a:rPr lang="en-US" sz="1561" spc="7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Verdriet</a:t>
            </a:r>
          </a:p>
          <a:p>
            <a:pPr algn="l">
              <a:lnSpc>
                <a:spcPts val="2341"/>
              </a:lnSpc>
            </a:pPr>
            <a:r>
              <a:rPr lang="en-US" sz="1561" spc="7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Hopeloos</a:t>
            </a:r>
          </a:p>
          <a:p>
            <a:pPr algn="l">
              <a:lnSpc>
                <a:spcPts val="2341"/>
              </a:lnSpc>
            </a:pPr>
            <a:r>
              <a:rPr lang="en-US" sz="1561" spc="7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Verveling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14534188" y="7300613"/>
            <a:ext cx="1452483" cy="11873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41"/>
              </a:lnSpc>
            </a:pPr>
            <a:r>
              <a:rPr lang="en-US" sz="1561" spc="7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Tevreden</a:t>
            </a:r>
          </a:p>
          <a:p>
            <a:pPr algn="l">
              <a:lnSpc>
                <a:spcPts val="2341"/>
              </a:lnSpc>
            </a:pPr>
            <a:r>
              <a:rPr lang="en-US" sz="1561" spc="7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Dankbaar</a:t>
            </a:r>
          </a:p>
          <a:p>
            <a:pPr algn="l">
              <a:lnSpc>
                <a:spcPts val="2341"/>
              </a:lnSpc>
            </a:pPr>
            <a:r>
              <a:rPr lang="en-US" sz="1561" spc="7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Vertrouwen</a:t>
            </a:r>
          </a:p>
          <a:p>
            <a:pPr algn="l">
              <a:lnSpc>
                <a:spcPts val="2341"/>
              </a:lnSpc>
            </a:pPr>
            <a:r>
              <a:rPr lang="en-US" sz="1561" spc="7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Liefde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14534188" y="5010301"/>
            <a:ext cx="1354598" cy="8899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41"/>
              </a:lnSpc>
            </a:pPr>
            <a:r>
              <a:rPr lang="en-US" sz="1561" spc="7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Enthousiasme</a:t>
            </a:r>
          </a:p>
          <a:p>
            <a:pPr algn="l">
              <a:lnSpc>
                <a:spcPts val="2341"/>
              </a:lnSpc>
            </a:pPr>
            <a:r>
              <a:rPr lang="en-US" sz="1561" spc="7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Passie</a:t>
            </a:r>
          </a:p>
          <a:p>
            <a:pPr algn="l">
              <a:lnSpc>
                <a:spcPts val="2341"/>
              </a:lnSpc>
            </a:pPr>
            <a:r>
              <a:rPr lang="en-US" sz="1561" spc="7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Trots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3459122" y="-4706337"/>
            <a:ext cx="10603191" cy="19611418"/>
            <a:chOff x="0" y="0"/>
            <a:chExt cx="4050632" cy="749195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050632" cy="7491956"/>
            </a:xfrm>
            <a:custGeom>
              <a:avLst/>
              <a:gdLst/>
              <a:ahLst/>
              <a:cxnLst/>
              <a:rect r="r" b="b" t="t" l="l"/>
              <a:pathLst>
                <a:path h="7491956" w="4050632">
                  <a:moveTo>
                    <a:pt x="0" y="0"/>
                  </a:moveTo>
                  <a:lnTo>
                    <a:pt x="4050632" y="0"/>
                  </a:lnTo>
                  <a:lnTo>
                    <a:pt x="4050632" y="7491956"/>
                  </a:lnTo>
                  <a:lnTo>
                    <a:pt x="0" y="7491956"/>
                  </a:lnTo>
                  <a:close/>
                </a:path>
              </a:pathLst>
            </a:custGeom>
            <a:solidFill>
              <a:srgbClr val="00AEEF">
                <a:alpha val="17647"/>
              </a:srgbClr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3127536" y="1825137"/>
            <a:ext cx="12032928" cy="12727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144"/>
              </a:lnSpc>
              <a:spcBef>
                <a:spcPct val="0"/>
              </a:spcBef>
            </a:pPr>
            <a:r>
              <a:rPr lang="en-US" sz="8312" spc="207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EN</a:t>
            </a:r>
            <a:r>
              <a:rPr lang="en-US" sz="8312" spc="207" u="none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ERGIE EN VITALITEIT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333933" y="3695175"/>
            <a:ext cx="11620134" cy="7546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178"/>
              </a:lnSpc>
            </a:pPr>
            <a:r>
              <a:rPr lang="en-US" b="true" sz="4413" spc="22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W</a:t>
            </a:r>
            <a:r>
              <a:rPr lang="en-US" b="true" sz="4413" spc="22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e</a:t>
            </a:r>
            <a:r>
              <a:rPr lang="en-US" b="true" sz="4413" spc="22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rkblad:</a:t>
            </a:r>
            <a:r>
              <a:rPr lang="en-US" sz="4413" spc="2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Jouw week in het Energielandschap 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3459122" y="-4706337"/>
            <a:ext cx="10603191" cy="19611418"/>
            <a:chOff x="0" y="0"/>
            <a:chExt cx="4050632" cy="749195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050632" cy="7491956"/>
            </a:xfrm>
            <a:custGeom>
              <a:avLst/>
              <a:gdLst/>
              <a:ahLst/>
              <a:cxnLst/>
              <a:rect r="r" b="b" t="t" l="l"/>
              <a:pathLst>
                <a:path h="7491956" w="4050632">
                  <a:moveTo>
                    <a:pt x="0" y="0"/>
                  </a:moveTo>
                  <a:lnTo>
                    <a:pt x="4050632" y="0"/>
                  </a:lnTo>
                  <a:lnTo>
                    <a:pt x="4050632" y="7491956"/>
                  </a:lnTo>
                  <a:lnTo>
                    <a:pt x="0" y="7491956"/>
                  </a:lnTo>
                  <a:close/>
                </a:path>
              </a:pathLst>
            </a:custGeom>
            <a:solidFill>
              <a:srgbClr val="00AEEF">
                <a:alpha val="17647"/>
              </a:srgbClr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2078118" y="1770350"/>
            <a:ext cx="14131764" cy="12727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144"/>
              </a:lnSpc>
              <a:spcBef>
                <a:spcPct val="0"/>
              </a:spcBef>
            </a:pPr>
            <a:r>
              <a:rPr lang="en-US" sz="8312" spc="207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L</a:t>
            </a:r>
            <a:r>
              <a:rPr lang="en-US" sz="8312" spc="207" u="none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EEFSTIJL EN VEERKRACHT 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333933" y="3695175"/>
            <a:ext cx="11620134" cy="15357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78"/>
              </a:lnSpc>
            </a:pPr>
            <a:r>
              <a:rPr lang="en-US" sz="4413" spc="2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Le</a:t>
            </a:r>
            <a:r>
              <a:rPr lang="en-US" sz="4413" spc="2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efstij</a:t>
            </a:r>
            <a:r>
              <a:rPr lang="en-US" sz="4413" spc="2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 ondersteunt ouderschap</a:t>
            </a:r>
          </a:p>
          <a:p>
            <a:pPr algn="ctr" marL="0" indent="0" lvl="0">
              <a:lnSpc>
                <a:spcPts val="6178"/>
              </a:lnSpc>
            </a:pPr>
            <a:r>
              <a:rPr lang="en-US" sz="4413" spc="2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Herstel vraagt onderhoud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3459122" y="-4706337"/>
            <a:ext cx="10603191" cy="19611418"/>
            <a:chOff x="0" y="0"/>
            <a:chExt cx="4050632" cy="749195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050632" cy="7491956"/>
            </a:xfrm>
            <a:custGeom>
              <a:avLst/>
              <a:gdLst/>
              <a:ahLst/>
              <a:cxnLst/>
              <a:rect r="r" b="b" t="t" l="l"/>
              <a:pathLst>
                <a:path h="7491956" w="4050632">
                  <a:moveTo>
                    <a:pt x="0" y="0"/>
                  </a:moveTo>
                  <a:lnTo>
                    <a:pt x="4050632" y="0"/>
                  </a:lnTo>
                  <a:lnTo>
                    <a:pt x="4050632" y="7491956"/>
                  </a:lnTo>
                  <a:lnTo>
                    <a:pt x="0" y="7491956"/>
                  </a:lnTo>
                  <a:close/>
                </a:path>
              </a:pathLst>
            </a:custGeom>
            <a:solidFill>
              <a:srgbClr val="00AEEF">
                <a:alpha val="17647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907209" y="2334918"/>
            <a:ext cx="14473583" cy="3257631"/>
          </a:xfrm>
          <a:custGeom>
            <a:avLst/>
            <a:gdLst/>
            <a:ahLst/>
            <a:cxnLst/>
            <a:rect r="r" b="b" t="t" l="l"/>
            <a:pathLst>
              <a:path h="3257631" w="14473583">
                <a:moveTo>
                  <a:pt x="0" y="0"/>
                </a:moveTo>
                <a:lnTo>
                  <a:pt x="14473582" y="0"/>
                </a:lnTo>
                <a:lnTo>
                  <a:pt x="14473582" y="3257632"/>
                </a:lnTo>
                <a:lnTo>
                  <a:pt x="0" y="325763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427" r="0" b="-66515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3666039" y="5685086"/>
            <a:ext cx="1600858" cy="5594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75"/>
              </a:lnSpc>
            </a:pPr>
            <a:r>
              <a:rPr lang="en-US" b="true" sz="3183" spc="15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Slaap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6835652" y="5685086"/>
            <a:ext cx="1600858" cy="5594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75"/>
              </a:lnSpc>
            </a:pPr>
            <a:r>
              <a:rPr lang="en-US" b="true" sz="3183" spc="15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Voeding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778087" y="5685086"/>
            <a:ext cx="2009102" cy="5594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75"/>
              </a:lnSpc>
            </a:pPr>
            <a:r>
              <a:rPr lang="en-US" b="true" sz="3183" spc="15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Beweging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2649255" y="5685086"/>
            <a:ext cx="2485386" cy="5594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75"/>
              </a:lnSpc>
            </a:pPr>
            <a:r>
              <a:rPr lang="en-US" b="true" sz="3183" spc="15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Ontspanning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3459122" y="-4706337"/>
            <a:ext cx="10603191" cy="19611418"/>
            <a:chOff x="0" y="0"/>
            <a:chExt cx="4050632" cy="749195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050632" cy="7491956"/>
            </a:xfrm>
            <a:custGeom>
              <a:avLst/>
              <a:gdLst/>
              <a:ahLst/>
              <a:cxnLst/>
              <a:rect r="r" b="b" t="t" l="l"/>
              <a:pathLst>
                <a:path h="7491956" w="4050632">
                  <a:moveTo>
                    <a:pt x="0" y="0"/>
                  </a:moveTo>
                  <a:lnTo>
                    <a:pt x="4050632" y="0"/>
                  </a:lnTo>
                  <a:lnTo>
                    <a:pt x="4050632" y="7491956"/>
                  </a:lnTo>
                  <a:lnTo>
                    <a:pt x="0" y="7491956"/>
                  </a:lnTo>
                  <a:close/>
                </a:path>
              </a:pathLst>
            </a:custGeom>
            <a:solidFill>
              <a:srgbClr val="00AEEF">
                <a:alpha val="17647"/>
              </a:srgbClr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2078118" y="1770350"/>
            <a:ext cx="14131764" cy="12727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144"/>
              </a:lnSpc>
              <a:spcBef>
                <a:spcPct val="0"/>
              </a:spcBef>
            </a:pPr>
            <a:r>
              <a:rPr lang="en-US" sz="8312" spc="207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L</a:t>
            </a:r>
            <a:r>
              <a:rPr lang="en-US" sz="8312" spc="207" u="none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EEFSTIJL EN VEERKRACHT 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333933" y="3695175"/>
            <a:ext cx="11620134" cy="15357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78"/>
              </a:lnSpc>
            </a:pPr>
            <a:r>
              <a:rPr lang="en-US" sz="4413" spc="2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Werkblad: Jouw ba</a:t>
            </a:r>
            <a:r>
              <a:rPr lang="en-US" sz="4413" spc="2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sis</a:t>
            </a:r>
            <a:r>
              <a:rPr lang="en-US" sz="4413" spc="2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onder de loep</a:t>
            </a:r>
          </a:p>
          <a:p>
            <a:pPr algn="ctr" marL="0" indent="0" lvl="0">
              <a:lnSpc>
                <a:spcPts val="6178"/>
              </a:lnSpc>
            </a:pPr>
            <a:r>
              <a:rPr lang="en-US" sz="4413" spc="2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EN de Bioritme scorekaart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3459122" y="-4706337"/>
            <a:ext cx="10603191" cy="19611418"/>
            <a:chOff x="0" y="0"/>
            <a:chExt cx="4050632" cy="749195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050632" cy="7491956"/>
            </a:xfrm>
            <a:custGeom>
              <a:avLst/>
              <a:gdLst/>
              <a:ahLst/>
              <a:cxnLst/>
              <a:rect r="r" b="b" t="t" l="l"/>
              <a:pathLst>
                <a:path h="7491956" w="4050632">
                  <a:moveTo>
                    <a:pt x="0" y="0"/>
                  </a:moveTo>
                  <a:lnTo>
                    <a:pt x="4050632" y="0"/>
                  </a:lnTo>
                  <a:lnTo>
                    <a:pt x="4050632" y="7491956"/>
                  </a:lnTo>
                  <a:lnTo>
                    <a:pt x="0" y="7491956"/>
                  </a:lnTo>
                  <a:close/>
                </a:path>
              </a:pathLst>
            </a:custGeom>
            <a:solidFill>
              <a:srgbClr val="00AEEF">
                <a:alpha val="17647"/>
              </a:srgbClr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2078118" y="1770350"/>
            <a:ext cx="14131764" cy="59033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144"/>
              </a:lnSpc>
              <a:spcBef>
                <a:spcPct val="0"/>
              </a:spcBef>
            </a:pPr>
            <a:r>
              <a:rPr lang="en-US" sz="8312" spc="207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 </a:t>
            </a:r>
            <a:r>
              <a:rPr lang="en-US" sz="8312" spc="207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Zorg goed voor j</a:t>
            </a:r>
            <a:r>
              <a:rPr lang="en-US" sz="8312" spc="207" u="none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EZELF EN DAARDOOR OOK VOOR JE KIND </a:t>
            </a:r>
          </a:p>
          <a:p>
            <a:pPr algn="ctr" marL="0" indent="0" lvl="0">
              <a:lnSpc>
                <a:spcPts val="9144"/>
              </a:lnSpc>
              <a:spcBef>
                <a:spcPct val="0"/>
              </a:spcBef>
            </a:pPr>
            <a:r>
              <a:rPr lang="en-US" sz="8312" spc="207" u="none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 </a:t>
            </a:r>
          </a:p>
          <a:p>
            <a:pPr algn="ctr" marL="0" indent="0" lvl="0">
              <a:lnSpc>
                <a:spcPts val="9144"/>
              </a:lnSpc>
              <a:spcBef>
                <a:spcPct val="0"/>
              </a:spcBef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3333933" y="5758016"/>
            <a:ext cx="11620134" cy="15357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78"/>
              </a:lnSpc>
            </a:pPr>
            <a:r>
              <a:rPr lang="en-US" b="true" sz="4413" spc="22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Een gezin </a:t>
            </a:r>
            <a:r>
              <a:rPr lang="en-US" b="true" sz="4413" spc="22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is</a:t>
            </a:r>
            <a:r>
              <a:rPr lang="en-US" b="true" sz="4413" spc="22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een systeem.</a:t>
            </a:r>
          </a:p>
          <a:p>
            <a:pPr algn="ctr" marL="0" indent="0" lvl="0">
              <a:lnSpc>
                <a:spcPts val="6178"/>
              </a:lnSpc>
            </a:pPr>
            <a:r>
              <a:rPr lang="en-US" sz="4413" spc="2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Wat er in jou gebeurt, beweegt mee in je kind.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3459122" y="-4706337"/>
            <a:ext cx="10603191" cy="19611418"/>
            <a:chOff x="0" y="0"/>
            <a:chExt cx="4050632" cy="749195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050632" cy="7491956"/>
            </a:xfrm>
            <a:custGeom>
              <a:avLst/>
              <a:gdLst/>
              <a:ahLst/>
              <a:cxnLst/>
              <a:rect r="r" b="b" t="t" l="l"/>
              <a:pathLst>
                <a:path h="7491956" w="4050632">
                  <a:moveTo>
                    <a:pt x="0" y="0"/>
                  </a:moveTo>
                  <a:lnTo>
                    <a:pt x="4050632" y="0"/>
                  </a:lnTo>
                  <a:lnTo>
                    <a:pt x="4050632" y="7491956"/>
                  </a:lnTo>
                  <a:lnTo>
                    <a:pt x="0" y="7491956"/>
                  </a:lnTo>
                  <a:close/>
                </a:path>
              </a:pathLst>
            </a:custGeom>
            <a:solidFill>
              <a:srgbClr val="00AEEF">
                <a:alpha val="17647"/>
              </a:srgbClr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5091941" y="-345900"/>
            <a:ext cx="8104117" cy="12155349"/>
            <a:chOff x="0" y="0"/>
            <a:chExt cx="9455226" cy="1418187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455277" cy="14181837"/>
            </a:xfrm>
            <a:custGeom>
              <a:avLst/>
              <a:gdLst/>
              <a:ahLst/>
              <a:cxnLst/>
              <a:rect r="r" b="b" t="t" l="l"/>
              <a:pathLst>
                <a:path h="14181837" w="9455277">
                  <a:moveTo>
                    <a:pt x="0" y="0"/>
                  </a:moveTo>
                  <a:lnTo>
                    <a:pt x="9455277" y="0"/>
                  </a:lnTo>
                  <a:lnTo>
                    <a:pt x="9455277" y="14181837"/>
                  </a:lnTo>
                  <a:lnTo>
                    <a:pt x="0" y="141818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-51" b="0"/>
              </a:stretch>
            </a:blipFill>
          </p:spPr>
        </p:sp>
      </p:grp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3459122" y="-4706337"/>
            <a:ext cx="10603191" cy="19611418"/>
            <a:chOff x="0" y="0"/>
            <a:chExt cx="4050632" cy="749195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050632" cy="7491956"/>
            </a:xfrm>
            <a:custGeom>
              <a:avLst/>
              <a:gdLst/>
              <a:ahLst/>
              <a:cxnLst/>
              <a:rect r="r" b="b" t="t" l="l"/>
              <a:pathLst>
                <a:path h="7491956" w="4050632">
                  <a:moveTo>
                    <a:pt x="0" y="0"/>
                  </a:moveTo>
                  <a:lnTo>
                    <a:pt x="4050632" y="0"/>
                  </a:lnTo>
                  <a:lnTo>
                    <a:pt x="4050632" y="7491956"/>
                  </a:lnTo>
                  <a:lnTo>
                    <a:pt x="0" y="7491956"/>
                  </a:lnTo>
                  <a:close/>
                </a:path>
              </a:pathLst>
            </a:custGeom>
            <a:solidFill>
              <a:srgbClr val="00AEEF">
                <a:alpha val="17647"/>
              </a:srgbClr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2078118" y="1770350"/>
            <a:ext cx="14131764" cy="59033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144"/>
              </a:lnSpc>
              <a:spcBef>
                <a:spcPct val="0"/>
              </a:spcBef>
            </a:pPr>
            <a:r>
              <a:rPr lang="en-US" sz="8312" spc="207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 </a:t>
            </a:r>
            <a:r>
              <a:rPr lang="en-US" sz="8312" spc="207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Zorg goed voor j</a:t>
            </a:r>
            <a:r>
              <a:rPr lang="en-US" sz="8312" spc="207" u="none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EZELF EN DAARDOOR OOK VOOR JE KIND </a:t>
            </a:r>
          </a:p>
          <a:p>
            <a:pPr algn="ctr" marL="0" indent="0" lvl="0">
              <a:lnSpc>
                <a:spcPts val="9144"/>
              </a:lnSpc>
              <a:spcBef>
                <a:spcPct val="0"/>
              </a:spcBef>
            </a:pPr>
            <a:r>
              <a:rPr lang="en-US" sz="8312" spc="207" u="none">
                <a:solidFill>
                  <a:srgbClr val="00AEEF"/>
                </a:solidFill>
                <a:latin typeface="The Seasons"/>
                <a:ea typeface="The Seasons"/>
                <a:cs typeface="The Seasons"/>
                <a:sym typeface="The Seasons"/>
              </a:rPr>
              <a:t> </a:t>
            </a:r>
          </a:p>
          <a:p>
            <a:pPr algn="ctr" marL="0" indent="0" lvl="0">
              <a:lnSpc>
                <a:spcPts val="9144"/>
              </a:lnSpc>
              <a:spcBef>
                <a:spcPct val="0"/>
              </a:spcBef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3333933" y="5862791"/>
            <a:ext cx="11620134" cy="7546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178"/>
              </a:lnSpc>
            </a:pPr>
            <a:r>
              <a:rPr lang="en-US" b="true" sz="4413" spc="22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Werkblad: </a:t>
            </a:r>
            <a:r>
              <a:rPr lang="en-US" sz="4413" spc="2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</a:t>
            </a:r>
            <a:r>
              <a:rPr lang="en-US" sz="4413" spc="2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ie</a:t>
            </a:r>
            <a:r>
              <a:rPr lang="en-US" sz="4413" spc="22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ben jij in het systeem?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3459122" y="-4706337"/>
            <a:ext cx="10603191" cy="19611418"/>
            <a:chOff x="0" y="0"/>
            <a:chExt cx="4050632" cy="749195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050632" cy="7491956"/>
            </a:xfrm>
            <a:custGeom>
              <a:avLst/>
              <a:gdLst/>
              <a:ahLst/>
              <a:cxnLst/>
              <a:rect r="r" b="b" t="t" l="l"/>
              <a:pathLst>
                <a:path h="7491956" w="4050632">
                  <a:moveTo>
                    <a:pt x="0" y="0"/>
                  </a:moveTo>
                  <a:lnTo>
                    <a:pt x="4050632" y="0"/>
                  </a:lnTo>
                  <a:lnTo>
                    <a:pt x="4050632" y="7491956"/>
                  </a:lnTo>
                  <a:lnTo>
                    <a:pt x="0" y="7491956"/>
                  </a:lnTo>
                  <a:close/>
                </a:path>
              </a:pathLst>
            </a:custGeom>
            <a:solidFill>
              <a:srgbClr val="00AEEF">
                <a:alpha val="17647"/>
              </a:srgbClr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1399032" y="-19812"/>
            <a:ext cx="15460218" cy="10306812"/>
            <a:chOff x="0" y="0"/>
            <a:chExt cx="20613624" cy="13742416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0613624" cy="13742415"/>
            </a:xfrm>
            <a:custGeom>
              <a:avLst/>
              <a:gdLst/>
              <a:ahLst/>
              <a:cxnLst/>
              <a:rect r="r" b="b" t="t" l="l"/>
              <a:pathLst>
                <a:path h="13742415" w="20613624">
                  <a:moveTo>
                    <a:pt x="0" y="0"/>
                  </a:moveTo>
                  <a:lnTo>
                    <a:pt x="20613624" y="0"/>
                  </a:lnTo>
                  <a:lnTo>
                    <a:pt x="20613624" y="13742415"/>
                  </a:lnTo>
                  <a:lnTo>
                    <a:pt x="0" y="137424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3291987" y="-4621793"/>
            <a:ext cx="10603191" cy="19611418"/>
            <a:chOff x="0" y="0"/>
            <a:chExt cx="4050632" cy="749195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050632" cy="7491956"/>
            </a:xfrm>
            <a:custGeom>
              <a:avLst/>
              <a:gdLst/>
              <a:ahLst/>
              <a:cxnLst/>
              <a:rect r="r" b="b" t="t" l="l"/>
              <a:pathLst>
                <a:path h="7491956" w="4050632">
                  <a:moveTo>
                    <a:pt x="0" y="0"/>
                  </a:moveTo>
                  <a:lnTo>
                    <a:pt x="4050632" y="0"/>
                  </a:lnTo>
                  <a:lnTo>
                    <a:pt x="4050632" y="7491956"/>
                  </a:lnTo>
                  <a:lnTo>
                    <a:pt x="0" y="7491956"/>
                  </a:lnTo>
                  <a:close/>
                </a:path>
              </a:pathLst>
            </a:custGeom>
            <a:solidFill>
              <a:srgbClr val="00AEEF">
                <a:alpha val="17647"/>
              </a:srgbClr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7211886" y="2182053"/>
            <a:ext cx="4442786" cy="6290670"/>
          </a:xfrm>
          <a:custGeom>
            <a:avLst/>
            <a:gdLst/>
            <a:ahLst/>
            <a:cxnLst/>
            <a:rect r="r" b="b" t="t" l="l"/>
            <a:pathLst>
              <a:path h="6290670" w="4442786">
                <a:moveTo>
                  <a:pt x="0" y="0"/>
                </a:moveTo>
                <a:lnTo>
                  <a:pt x="4442786" y="0"/>
                </a:lnTo>
                <a:lnTo>
                  <a:pt x="4442786" y="6290670"/>
                </a:lnTo>
                <a:lnTo>
                  <a:pt x="0" y="62906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9919838" y="-637644"/>
            <a:ext cx="2284213" cy="2420358"/>
          </a:xfrm>
          <a:custGeom>
            <a:avLst/>
            <a:gdLst/>
            <a:ahLst/>
            <a:cxnLst/>
            <a:rect r="r" b="b" t="t" l="l"/>
            <a:pathLst>
              <a:path h="2420358" w="2284213">
                <a:moveTo>
                  <a:pt x="0" y="0"/>
                </a:moveTo>
                <a:lnTo>
                  <a:pt x="2284213" y="0"/>
                </a:lnTo>
                <a:lnTo>
                  <a:pt x="2284213" y="2420358"/>
                </a:lnTo>
                <a:lnTo>
                  <a:pt x="0" y="242035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100423" y="-472583"/>
            <a:ext cx="4665711" cy="2536980"/>
          </a:xfrm>
          <a:custGeom>
            <a:avLst/>
            <a:gdLst/>
            <a:ahLst/>
            <a:cxnLst/>
            <a:rect r="r" b="b" t="t" l="l"/>
            <a:pathLst>
              <a:path h="2536980" w="4665711">
                <a:moveTo>
                  <a:pt x="0" y="0"/>
                </a:moveTo>
                <a:lnTo>
                  <a:pt x="4665711" y="0"/>
                </a:lnTo>
                <a:lnTo>
                  <a:pt x="4665711" y="2536981"/>
                </a:lnTo>
                <a:lnTo>
                  <a:pt x="0" y="253698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2699999">
            <a:off x="7118364" y="726089"/>
            <a:ext cx="202474" cy="605222"/>
          </a:xfrm>
          <a:custGeom>
            <a:avLst/>
            <a:gdLst/>
            <a:ahLst/>
            <a:cxnLst/>
            <a:rect r="r" b="b" t="t" l="l"/>
            <a:pathLst>
              <a:path h="605222" w="202474">
                <a:moveTo>
                  <a:pt x="0" y="0"/>
                </a:moveTo>
                <a:lnTo>
                  <a:pt x="202474" y="0"/>
                </a:lnTo>
                <a:lnTo>
                  <a:pt x="202474" y="605222"/>
                </a:lnTo>
                <a:lnTo>
                  <a:pt x="0" y="60522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5400000">
            <a:off x="5833965" y="4206781"/>
            <a:ext cx="2200144" cy="332772"/>
          </a:xfrm>
          <a:custGeom>
            <a:avLst/>
            <a:gdLst/>
            <a:ahLst/>
            <a:cxnLst/>
            <a:rect r="r" b="b" t="t" l="l"/>
            <a:pathLst>
              <a:path h="332772" w="2200144">
                <a:moveTo>
                  <a:pt x="0" y="0"/>
                </a:moveTo>
                <a:lnTo>
                  <a:pt x="2200144" y="0"/>
                </a:lnTo>
                <a:lnTo>
                  <a:pt x="2200144" y="332772"/>
                </a:lnTo>
                <a:lnTo>
                  <a:pt x="0" y="33277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7808088">
            <a:off x="9008395" y="8454972"/>
            <a:ext cx="849768" cy="706080"/>
          </a:xfrm>
          <a:custGeom>
            <a:avLst/>
            <a:gdLst/>
            <a:ahLst/>
            <a:cxnLst/>
            <a:rect r="r" b="b" t="t" l="l"/>
            <a:pathLst>
              <a:path h="706080" w="849768">
                <a:moveTo>
                  <a:pt x="0" y="0"/>
                </a:moveTo>
                <a:lnTo>
                  <a:pt x="849768" y="0"/>
                </a:lnTo>
                <a:lnTo>
                  <a:pt x="849768" y="706080"/>
                </a:lnTo>
                <a:lnTo>
                  <a:pt x="0" y="70608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0589209" y="8472723"/>
            <a:ext cx="3099656" cy="1928244"/>
          </a:xfrm>
          <a:custGeom>
            <a:avLst/>
            <a:gdLst/>
            <a:ahLst/>
            <a:cxnLst/>
            <a:rect r="r" b="b" t="t" l="l"/>
            <a:pathLst>
              <a:path h="1928244" w="3099656">
                <a:moveTo>
                  <a:pt x="0" y="0"/>
                </a:moveTo>
                <a:lnTo>
                  <a:pt x="3099656" y="0"/>
                </a:lnTo>
                <a:lnTo>
                  <a:pt x="3099656" y="1928244"/>
                </a:lnTo>
                <a:lnTo>
                  <a:pt x="0" y="192824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2041211" y="757808"/>
            <a:ext cx="2135203" cy="533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264"/>
              </a:lnSpc>
              <a:spcBef>
                <a:spcPct val="0"/>
              </a:spcBef>
            </a:pPr>
            <a:r>
              <a:rPr lang="en-US" sz="3280" spc="16">
                <a:solidFill>
                  <a:srgbClr val="000000"/>
                </a:solidFill>
                <a:latin typeface="Pacifico"/>
                <a:ea typeface="Pacifico"/>
                <a:cs typeface="Pacifico"/>
                <a:sym typeface="Pacifico"/>
              </a:rPr>
              <a:t>Doel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8269919" y="2597541"/>
            <a:ext cx="3076487" cy="5601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530"/>
              </a:lnSpc>
              <a:spcBef>
                <a:spcPct val="0"/>
              </a:spcBef>
            </a:pPr>
            <a:r>
              <a:rPr lang="en-US" sz="3485" spc="17">
                <a:solidFill>
                  <a:srgbClr val="000000"/>
                </a:solidFill>
                <a:latin typeface="Pacifico"/>
                <a:ea typeface="Pacifico"/>
                <a:cs typeface="Pacifico"/>
                <a:sym typeface="Pacifico"/>
              </a:rPr>
              <a:t>Geeft energie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5001599" y="371053"/>
            <a:ext cx="4142401" cy="533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264"/>
              </a:lnSpc>
              <a:spcBef>
                <a:spcPct val="0"/>
              </a:spcBef>
            </a:pPr>
            <a:r>
              <a:rPr lang="en-US" sz="3280" spc="16">
                <a:solidFill>
                  <a:srgbClr val="000000"/>
                </a:solidFill>
                <a:latin typeface="Pacifico"/>
                <a:ea typeface="Pacifico"/>
                <a:cs typeface="Pacifico"/>
                <a:sym typeface="Pacifico"/>
              </a:rPr>
              <a:t>Meer van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0231362" y="7502469"/>
            <a:ext cx="3076487" cy="533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264"/>
              </a:lnSpc>
              <a:spcBef>
                <a:spcPct val="0"/>
              </a:spcBef>
            </a:pPr>
            <a:r>
              <a:rPr lang="en-US" sz="3280" spc="16">
                <a:solidFill>
                  <a:srgbClr val="000000"/>
                </a:solidFill>
                <a:latin typeface="Pacifico"/>
                <a:ea typeface="Pacifico"/>
                <a:cs typeface="Pacifico"/>
                <a:sym typeface="Pacifico"/>
              </a:rPr>
              <a:t>kost  energie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8269919" y="9322314"/>
            <a:ext cx="3076487" cy="533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264"/>
              </a:lnSpc>
              <a:spcBef>
                <a:spcPct val="0"/>
              </a:spcBef>
            </a:pPr>
            <a:r>
              <a:rPr lang="en-US" sz="3280" spc="16">
                <a:solidFill>
                  <a:srgbClr val="000000"/>
                </a:solidFill>
                <a:latin typeface="Pacifico"/>
                <a:ea typeface="Pacifico"/>
                <a:cs typeface="Pacifico"/>
                <a:sym typeface="Pacifico"/>
              </a:rPr>
              <a:t>Achterlaten</a:t>
            </a:r>
          </a:p>
        </p:txBody>
      </p:sp>
      <p:sp>
        <p:nvSpPr>
          <p:cNvPr name="Freeform 16" id="16"/>
          <p:cNvSpPr/>
          <p:nvPr/>
        </p:nvSpPr>
        <p:spPr>
          <a:xfrm flipH="false" flipV="false" rot="0">
            <a:off x="4599135" y="8472723"/>
            <a:ext cx="3099656" cy="1928244"/>
          </a:xfrm>
          <a:custGeom>
            <a:avLst/>
            <a:gdLst/>
            <a:ahLst/>
            <a:cxnLst/>
            <a:rect r="r" b="b" t="t" l="l"/>
            <a:pathLst>
              <a:path h="1928244" w="3099656">
                <a:moveTo>
                  <a:pt x="0" y="0"/>
                </a:moveTo>
                <a:lnTo>
                  <a:pt x="3099656" y="0"/>
                </a:lnTo>
                <a:lnTo>
                  <a:pt x="3099656" y="1928244"/>
                </a:lnTo>
                <a:lnTo>
                  <a:pt x="0" y="192824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3955293">
            <a:off x="9812542" y="7774010"/>
            <a:ext cx="202474" cy="605222"/>
          </a:xfrm>
          <a:custGeom>
            <a:avLst/>
            <a:gdLst/>
            <a:ahLst/>
            <a:cxnLst/>
            <a:rect r="r" b="b" t="t" l="l"/>
            <a:pathLst>
              <a:path h="605222" w="202474">
                <a:moveTo>
                  <a:pt x="0" y="0"/>
                </a:moveTo>
                <a:lnTo>
                  <a:pt x="202474" y="0"/>
                </a:lnTo>
                <a:lnTo>
                  <a:pt x="202474" y="605222"/>
                </a:lnTo>
                <a:lnTo>
                  <a:pt x="0" y="60522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290847" y="8643954"/>
            <a:ext cx="3099656" cy="1928244"/>
          </a:xfrm>
          <a:custGeom>
            <a:avLst/>
            <a:gdLst/>
            <a:ahLst/>
            <a:cxnLst/>
            <a:rect r="r" b="b" t="t" l="l"/>
            <a:pathLst>
              <a:path h="1928244" w="3099656">
                <a:moveTo>
                  <a:pt x="0" y="0"/>
                </a:moveTo>
                <a:lnTo>
                  <a:pt x="3099656" y="0"/>
                </a:lnTo>
                <a:lnTo>
                  <a:pt x="3099656" y="1928244"/>
                </a:lnTo>
                <a:lnTo>
                  <a:pt x="0" y="192824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14604319" y="8557266"/>
            <a:ext cx="3099656" cy="1928244"/>
          </a:xfrm>
          <a:custGeom>
            <a:avLst/>
            <a:gdLst/>
            <a:ahLst/>
            <a:cxnLst/>
            <a:rect r="r" b="b" t="t" l="l"/>
            <a:pathLst>
              <a:path h="1928244" w="3099656">
                <a:moveTo>
                  <a:pt x="0" y="0"/>
                </a:moveTo>
                <a:lnTo>
                  <a:pt x="3099656" y="0"/>
                </a:lnTo>
                <a:lnTo>
                  <a:pt x="3099656" y="1928245"/>
                </a:lnTo>
                <a:lnTo>
                  <a:pt x="0" y="1928245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3658413" y="-4662209"/>
            <a:ext cx="10603191" cy="19611418"/>
            <a:chOff x="0" y="0"/>
            <a:chExt cx="4050632" cy="749195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050632" cy="7491956"/>
            </a:xfrm>
            <a:custGeom>
              <a:avLst/>
              <a:gdLst/>
              <a:ahLst/>
              <a:cxnLst/>
              <a:rect r="r" b="b" t="t" l="l"/>
              <a:pathLst>
                <a:path h="7491956" w="4050632">
                  <a:moveTo>
                    <a:pt x="0" y="0"/>
                  </a:moveTo>
                  <a:lnTo>
                    <a:pt x="4050632" y="0"/>
                  </a:lnTo>
                  <a:lnTo>
                    <a:pt x="4050632" y="7491956"/>
                  </a:lnTo>
                  <a:lnTo>
                    <a:pt x="0" y="7491956"/>
                  </a:lnTo>
                  <a:close/>
                </a:path>
              </a:pathLst>
            </a:custGeom>
            <a:solidFill>
              <a:srgbClr val="00AEEF">
                <a:alpha val="17647"/>
              </a:srgbClr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1428750" y="0"/>
            <a:ext cx="15430500" cy="10287000"/>
            <a:chOff x="0" y="0"/>
            <a:chExt cx="2057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057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0574000">
                  <a:moveTo>
                    <a:pt x="0" y="0"/>
                  </a:moveTo>
                  <a:lnTo>
                    <a:pt x="20574000" y="0"/>
                  </a:lnTo>
                  <a:lnTo>
                    <a:pt x="2057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DAHEw-733h0</dc:identifier>
  <dcterms:modified xsi:type="dcterms:W3CDTF">2011-08-01T06:04:30Z</dcterms:modified>
  <cp:revision>1</cp:revision>
  <dc:title>Vitaal Ouderschap (1).pptx</dc:title>
</cp:coreProperties>
</file>